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  <p:sldMasterId id="2147483674" r:id="rId6"/>
  </p:sldMasterIdLst>
  <p:notesMasterIdLst>
    <p:notesMasterId r:id="rId18"/>
  </p:notesMasterIdLst>
  <p:handoutMasterIdLst>
    <p:handoutMasterId r:id="rId19"/>
  </p:handoutMasterIdLst>
  <p:sldIdLst>
    <p:sldId id="299" r:id="rId7"/>
    <p:sldId id="395" r:id="rId8"/>
    <p:sldId id="396" r:id="rId9"/>
    <p:sldId id="397" r:id="rId10"/>
    <p:sldId id="399" r:id="rId11"/>
    <p:sldId id="405" r:id="rId12"/>
    <p:sldId id="404" r:id="rId13"/>
    <p:sldId id="400" r:id="rId14"/>
    <p:sldId id="407" r:id="rId15"/>
    <p:sldId id="403" r:id="rId16"/>
    <p:sldId id="406" r:id="rId17"/>
  </p:sldIdLst>
  <p:sldSz cx="12192000" cy="6858000"/>
  <p:notesSz cx="6799263" cy="9929813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d Podesta" initials="EP" lastIdx="10" clrIdx="0">
    <p:extLst>
      <p:ext uri="{19B8F6BF-5375-455C-9EA6-DF929625EA0E}">
        <p15:presenceInfo xmlns:p15="http://schemas.microsoft.com/office/powerpoint/2012/main" userId="282f18f282ee4e4c" providerId="Windows Live"/>
      </p:ext>
    </p:extLst>
  </p:cmAuthor>
  <p:cmAuthor id="2" name="Thomas Connall (1803796)" initials="TC(" lastIdx="1" clrIdx="1">
    <p:extLst>
      <p:ext uri="{19B8F6BF-5375-455C-9EA6-DF929625EA0E}">
        <p15:presenceInfo xmlns:p15="http://schemas.microsoft.com/office/powerpoint/2012/main" userId="Thomas Connall (1803796)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A2A7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FC9E0F2-D1D5-4F5A-B027-50DD8451614B}" v="9" dt="2026-06-29T09:52:31.82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4" autoAdjust="0"/>
    <p:restoredTop sz="78664" autoAdjust="0"/>
  </p:normalViewPr>
  <p:slideViewPr>
    <p:cSldViewPr snapToGrid="0">
      <p:cViewPr varScale="1">
        <p:scale>
          <a:sx n="97" d="100"/>
          <a:sy n="97" d="100"/>
        </p:scale>
        <p:origin x="96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-40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notesMaster" Target="notesMasters/notesMaster1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tags" Target="tags/tag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an Needham" userId="e949cac7-9866-4957-8236-adffdf64512f" providerId="ADAL" clId="{53E0B064-94A9-4ECD-95F2-A846D94459EE}"/>
    <pc:docChg chg="custSel modSld modMainMaster">
      <pc:chgData name="Ian Needham" userId="e949cac7-9866-4957-8236-adffdf64512f" providerId="ADAL" clId="{53E0B064-94A9-4ECD-95F2-A846D94459EE}" dt="2026-06-29T09:52:55.631" v="23" actId="1076"/>
      <pc:docMkLst>
        <pc:docMk/>
      </pc:docMkLst>
      <pc:sldChg chg="addSp delSp modSp mod">
        <pc:chgData name="Ian Needham" userId="e949cac7-9866-4957-8236-adffdf64512f" providerId="ADAL" clId="{53E0B064-94A9-4ECD-95F2-A846D94459EE}" dt="2026-06-29T09:52:55.631" v="23" actId="1076"/>
        <pc:sldMkLst>
          <pc:docMk/>
          <pc:sldMk cId="2655024142" sldId="299"/>
        </pc:sldMkLst>
        <pc:spChg chg="mod">
          <ac:chgData name="Ian Needham" userId="e949cac7-9866-4957-8236-adffdf64512f" providerId="ADAL" clId="{53E0B064-94A9-4ECD-95F2-A846D94459EE}" dt="2026-06-29T09:52:05.492" v="17" actId="1076"/>
          <ac:spMkLst>
            <pc:docMk/>
            <pc:sldMk cId="2655024142" sldId="299"/>
            <ac:spMk id="20482" creationId="{00000000-0000-0000-0000-000000000000}"/>
          </ac:spMkLst>
        </pc:spChg>
        <pc:picChg chg="add mod">
          <ac:chgData name="Ian Needham" userId="e949cac7-9866-4957-8236-adffdf64512f" providerId="ADAL" clId="{53E0B064-94A9-4ECD-95F2-A846D94459EE}" dt="2026-06-29T09:52:55.631" v="23" actId="1076"/>
          <ac:picMkLst>
            <pc:docMk/>
            <pc:sldMk cId="2655024142" sldId="299"/>
            <ac:picMk id="2" creationId="{FCAA8907-7AAE-F34F-5A67-161184C7B70E}"/>
          </ac:picMkLst>
        </pc:picChg>
        <pc:picChg chg="del">
          <ac:chgData name="Ian Needham" userId="e949cac7-9866-4957-8236-adffdf64512f" providerId="ADAL" clId="{53E0B064-94A9-4ECD-95F2-A846D94459EE}" dt="2026-06-29T09:51:54.789" v="13" actId="478"/>
          <ac:picMkLst>
            <pc:docMk/>
            <pc:sldMk cId="2655024142" sldId="299"/>
            <ac:picMk id="5" creationId="{00000000-0000-0000-0000-000000000000}"/>
          </ac:picMkLst>
        </pc:picChg>
        <pc:picChg chg="del">
          <ac:chgData name="Ian Needham" userId="e949cac7-9866-4957-8236-adffdf64512f" providerId="ADAL" clId="{53E0B064-94A9-4ECD-95F2-A846D94459EE}" dt="2026-06-29T09:51:26.723" v="12" actId="478"/>
          <ac:picMkLst>
            <pc:docMk/>
            <pc:sldMk cId="2655024142" sldId="299"/>
            <ac:picMk id="15" creationId="{00000000-0000-0000-0000-000000000000}"/>
          </ac:picMkLst>
        </pc:picChg>
      </pc:sldChg>
      <pc:sldChg chg="modSp">
        <pc:chgData name="Ian Needham" userId="e949cac7-9866-4957-8236-adffdf64512f" providerId="ADAL" clId="{53E0B064-94A9-4ECD-95F2-A846D94459EE}" dt="2026-06-29T09:51:18.521" v="11" actId="20577"/>
        <pc:sldMkLst>
          <pc:docMk/>
          <pc:sldMk cId="1204798147" sldId="395"/>
        </pc:sldMkLst>
        <pc:spChg chg="mod">
          <ac:chgData name="Ian Needham" userId="e949cac7-9866-4957-8236-adffdf64512f" providerId="ADAL" clId="{53E0B064-94A9-4ECD-95F2-A846D94459EE}" dt="2026-06-29T09:51:18.521" v="11" actId="20577"/>
          <ac:spMkLst>
            <pc:docMk/>
            <pc:sldMk cId="1204798147" sldId="395"/>
            <ac:spMk id="17" creationId="{B8380FDA-4F0C-4489-8C64-BD72624E2FD3}"/>
          </ac:spMkLst>
        </pc:spChg>
      </pc:sldChg>
      <pc:sldMasterChg chg="addSp delSp modSp mod">
        <pc:chgData name="Ian Needham" userId="e949cac7-9866-4957-8236-adffdf64512f" providerId="ADAL" clId="{53E0B064-94A9-4ECD-95F2-A846D94459EE}" dt="2026-06-29T09:52:34.862" v="21" actId="1076"/>
        <pc:sldMasterMkLst>
          <pc:docMk/>
          <pc:sldMasterMk cId="3379939190" sldId="2147483648"/>
        </pc:sldMasterMkLst>
        <pc:picChg chg="del">
          <ac:chgData name="Ian Needham" userId="e949cac7-9866-4957-8236-adffdf64512f" providerId="ADAL" clId="{53E0B064-94A9-4ECD-95F2-A846D94459EE}" dt="2026-06-29T09:52:30.585" v="19" actId="478"/>
          <ac:picMkLst>
            <pc:docMk/>
            <pc:sldMasterMk cId="3379939190" sldId="2147483648"/>
            <ac:picMk id="7" creationId="{00000000-0000-0000-0000-000000000000}"/>
          </ac:picMkLst>
        </pc:picChg>
        <pc:picChg chg="add mod">
          <ac:chgData name="Ian Needham" userId="e949cac7-9866-4957-8236-adffdf64512f" providerId="ADAL" clId="{53E0B064-94A9-4ECD-95F2-A846D94459EE}" dt="2026-06-29T09:52:34.862" v="21" actId="1076"/>
          <ac:picMkLst>
            <pc:docMk/>
            <pc:sldMasterMk cId="3379939190" sldId="2147483648"/>
            <ac:picMk id="8" creationId="{45CAC482-E604-44D4-B662-401BB379EC1B}"/>
          </ac:picMkLst>
        </pc:pic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1343" y="2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C99E9E-0CDA-4871-A948-CB2E2CA0BBE8}" type="datetimeFigureOut">
              <a:rPr lang="en-GB" smtClean="0"/>
              <a:t>29/06/2026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1343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809DF9-E493-4DAD-B4FB-E4C9AFA69B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56874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275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44D1D6-EA2C-4292-AAD1-A59170A7F767}" type="datetimeFigureOut">
              <a:rPr lang="en-GB" smtClean="0"/>
              <a:t>29/06/2026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40363" cy="39100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275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BF1456-B94E-48F6-9F7C-DFAFD4FEEB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01711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00EFA-772D-4B03-BAAC-DBFAD3CC2A5D}" type="datetimeFigureOut">
              <a:rPr lang="en-GB" smtClean="0"/>
              <a:t>29/06/2026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1A0E-1E60-4A9C-A77B-9D5960010D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3151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00EFA-772D-4B03-BAAC-DBFAD3CC2A5D}" type="datetimeFigureOut">
              <a:rPr lang="en-GB" smtClean="0"/>
              <a:t>29/06/2026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1A0E-1E60-4A9C-A77B-9D5960010D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5330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00EFA-772D-4B03-BAAC-DBFAD3CC2A5D}" type="datetimeFigureOut">
              <a:rPr lang="en-GB" smtClean="0"/>
              <a:t>29/06/2026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1A0E-1E60-4A9C-A77B-9D5960010D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9827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00EFA-772D-4B03-BAAC-DBFAD3CC2A5D}" type="datetimeFigureOut">
              <a:rPr lang="en-GB" smtClean="0"/>
              <a:t>29/06/2026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1A0E-1E60-4A9C-A77B-9D5960010D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376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00EFA-772D-4B03-BAAC-DBFAD3CC2A5D}" type="datetimeFigureOut">
              <a:rPr lang="en-GB" smtClean="0"/>
              <a:t>29/06/2026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1A0E-1E60-4A9C-A77B-9D5960010D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9759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00EFA-772D-4B03-BAAC-DBFAD3CC2A5D}" type="datetimeFigureOut">
              <a:rPr lang="en-GB" smtClean="0"/>
              <a:t>29/06/2026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1A0E-1E60-4A9C-A77B-9D5960010D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5100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00EFA-772D-4B03-BAAC-DBFAD3CC2A5D}" type="datetimeFigureOut">
              <a:rPr lang="en-GB" smtClean="0"/>
              <a:t>29/06/2026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1A0E-1E60-4A9C-A77B-9D5960010D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3241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00EFA-772D-4B03-BAAC-DBFAD3CC2A5D}" type="datetimeFigureOut">
              <a:rPr lang="en-GB" smtClean="0"/>
              <a:t>29/06/2026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1A0E-1E60-4A9C-A77B-9D5960010D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6880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00EFA-772D-4B03-BAAC-DBFAD3CC2A5D}" type="datetimeFigureOut">
              <a:rPr lang="en-GB" smtClean="0"/>
              <a:t>29/06/2026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1A0E-1E60-4A9C-A77B-9D5960010D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7943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00EFA-772D-4B03-BAAC-DBFAD3CC2A5D}" type="datetimeFigureOut">
              <a:rPr lang="en-GB" smtClean="0"/>
              <a:t>29/06/2026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1A0E-1E60-4A9C-A77B-9D5960010D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3413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00EFA-772D-4B03-BAAC-DBFAD3CC2A5D}" type="datetimeFigureOut">
              <a:rPr lang="en-GB" smtClean="0"/>
              <a:t>29/06/2026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1A0E-1E60-4A9C-A77B-9D5960010D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4515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 sz="3200"/>
            </a:lvl1pPr>
          </a:lstStyle>
          <a:p>
            <a:r>
              <a:rPr lang="en-GB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982038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0141" y="2060849"/>
            <a:ext cx="11440900" cy="42256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76434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3018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0141" y="1916832"/>
            <a:ext cx="5533839" cy="43696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2011" y="1916832"/>
            <a:ext cx="5624084" cy="43696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2716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5708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0552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2928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67" y="1"/>
            <a:ext cx="3386667" cy="84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8324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19857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33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04818" y="1349376"/>
            <a:ext cx="2374900" cy="47466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75884" y="1349376"/>
            <a:ext cx="6925733" cy="47466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3950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417" y="11588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412876"/>
            <a:ext cx="10972800" cy="4537075"/>
          </a:xfrm>
        </p:spPr>
        <p:txBody>
          <a:bodyPr/>
          <a:lstStyle/>
          <a:p>
            <a:pPr lvl="0"/>
            <a:endParaRPr lang="en-GB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</p:spPr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</p:spPr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</p:spPr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fld id="{88425A33-86EE-4D67-8FD0-B4658CB1137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2394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417" y="11588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412876"/>
            <a:ext cx="5384800" cy="4537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12876"/>
            <a:ext cx="5384800" cy="4537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</p:spPr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</p:spPr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</p:spPr>
        <p:txBody>
          <a:bodyPr/>
          <a:lstStyle>
            <a:lvl1pPr>
              <a:defRPr>
                <a:ea typeface="+mn-ea"/>
              </a:defRPr>
            </a:lvl1pPr>
          </a:lstStyle>
          <a:p>
            <a:pPr>
              <a:defRPr/>
            </a:pPr>
            <a:fld id="{A0873FD5-57EB-482D-B9EC-A3FCF115770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328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22E36-49DD-4E22-86A9-8DCA7ACE1866}" type="datetimeFigureOut">
              <a:rPr lang="en-GB" smtClean="0"/>
              <a:t>29/06/2026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1968E-9087-4DF9-84C8-C5231FBF90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4508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22E36-49DD-4E22-86A9-8DCA7ACE1866}" type="datetimeFigureOut">
              <a:rPr lang="en-GB" smtClean="0"/>
              <a:t>29/06/2026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1968E-9087-4DF9-84C8-C5231FBF90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9117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22E36-49DD-4E22-86A9-8DCA7ACE1866}" type="datetimeFigureOut">
              <a:rPr lang="en-GB" smtClean="0"/>
              <a:t>29/06/2026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1968E-9087-4DF9-84C8-C5231FBF90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5721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22E36-49DD-4E22-86A9-8DCA7ACE1866}" type="datetimeFigureOut">
              <a:rPr lang="en-GB" smtClean="0"/>
              <a:t>29/06/2026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1968E-9087-4DF9-84C8-C5231FBF90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2216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22E36-49DD-4E22-86A9-8DCA7ACE1866}" type="datetimeFigureOut">
              <a:rPr lang="en-GB" smtClean="0"/>
              <a:t>29/06/2026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1968E-9087-4DF9-84C8-C5231FBF90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6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22E36-49DD-4E22-86A9-8DCA7ACE1866}" type="datetimeFigureOut">
              <a:rPr lang="en-GB" smtClean="0"/>
              <a:t>29/06/2026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1968E-9087-4DF9-84C8-C5231FBF90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8628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22E36-49DD-4E22-86A9-8DCA7ACE1866}" type="datetimeFigureOut">
              <a:rPr lang="en-GB" smtClean="0"/>
              <a:t>29/06/2026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1968E-9087-4DF9-84C8-C5231FBF90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6992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22E36-49DD-4E22-86A9-8DCA7ACE1866}" type="datetimeFigureOut">
              <a:rPr lang="en-GB" smtClean="0"/>
              <a:t>29/06/2026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1968E-9087-4DF9-84C8-C5231FBF90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4563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22E36-49DD-4E22-86A9-8DCA7ACE1866}" type="datetimeFigureOut">
              <a:rPr lang="en-GB" smtClean="0"/>
              <a:t>29/06/2026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1968E-9087-4DF9-84C8-C5231FBF90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3648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22E36-49DD-4E22-86A9-8DCA7ACE1866}" type="datetimeFigureOut">
              <a:rPr lang="en-GB" smtClean="0"/>
              <a:t>29/06/2026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1968E-9087-4DF9-84C8-C5231FBF90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6988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22E36-49DD-4E22-86A9-8DCA7ACE1866}" type="datetimeFigureOut">
              <a:rPr lang="en-GB" smtClean="0"/>
              <a:t>29/06/2026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1968E-9087-4DF9-84C8-C5231FBF90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6642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C00EFA-772D-4B03-BAAC-DBFAD3CC2A5D}" type="datetimeFigureOut">
              <a:rPr lang="en-GB" smtClean="0"/>
              <a:t>29/06/2026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71A0E-1E60-4A9C-A77B-9D5960010D11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Leeds Trinity University Employees, Location, Alumni | LinkedIn">
            <a:extLst>
              <a:ext uri="{FF2B5EF4-FFF2-40B4-BE49-F238E27FC236}">
                <a16:creationId xmlns:a16="http://schemas.microsoft.com/office/drawing/2014/main" id="{45CAC482-E604-44D4-B662-401BB379EC1B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138287" y="75406"/>
            <a:ext cx="1905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939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D2DF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-22819" y="506290"/>
            <a:ext cx="12214819" cy="1266527"/>
          </a:xfrm>
          <a:prstGeom prst="rect">
            <a:avLst/>
          </a:prstGeom>
          <a:solidFill>
            <a:srgbClr val="F2AD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dirty="0"/>
          </a:p>
        </p:txBody>
      </p:sp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70140" y="764705"/>
            <a:ext cx="11468379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35361" y="2060848"/>
            <a:ext cx="11475640" cy="4105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0" y="1"/>
            <a:ext cx="12192000" cy="4766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4" name="Picture 6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67" y="1"/>
            <a:ext cx="1900747" cy="476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7760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andara" pitchFamily="34" charset="0"/>
          <a:ea typeface="MS PGothic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andara" pitchFamily="34" charset="0"/>
          <a:ea typeface="MS PGothic" pitchFamily="3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andara" pitchFamily="34" charset="0"/>
          <a:ea typeface="MS PGothic" pitchFamily="3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andara" pitchFamily="34" charset="0"/>
          <a:ea typeface="MS PGothic" pitchFamily="3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Candara" pitchFamily="34" charset="0"/>
          <a:ea typeface="MS PGothic" pitchFamily="3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rgbClr val="4D4D4D"/>
          </a:solidFill>
          <a:latin typeface="Arial" charset="0"/>
          <a:ea typeface="ＭＳ Ｐゴシック" pitchFamily="-96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rgbClr val="4D4D4D"/>
          </a:solidFill>
          <a:latin typeface="Arial" charset="0"/>
          <a:ea typeface="ＭＳ Ｐゴシック" pitchFamily="-96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rgbClr val="4D4D4D"/>
          </a:solidFill>
          <a:latin typeface="Arial" charset="0"/>
          <a:ea typeface="ＭＳ Ｐゴシック" pitchFamily="-96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rgbClr val="4D4D4D"/>
          </a:solidFill>
          <a:latin typeface="Arial" charset="0"/>
          <a:ea typeface="ＭＳ Ｐゴシック" pitchFamily="-96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MS PGothic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MS PGothic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MS PGothic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F22E36-49DD-4E22-86A9-8DCA7ACE1866}" type="datetimeFigureOut">
              <a:rPr lang="en-GB" smtClean="0"/>
              <a:t>29/06/2026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F1968E-9087-4DF9-84C8-C5231FBF90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1306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3schools.com/python/" TargetMode="External"/><Relationship Id="rId2" Type="http://schemas.openxmlformats.org/officeDocument/2006/relationships/hyperlink" Target="https://www.learnpython.org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bc.co.uk/bitesize/examspecs/zmtchbk" TargetMode="External"/><Relationship Id="rId2" Type="http://schemas.openxmlformats.org/officeDocument/2006/relationships/hyperlink" Target="https://www.bbc.co.uk/bitesize/subjects/zvc9q6f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ocr.org.uk/subjects/computing/" TargetMode="External"/><Relationship Id="rId4" Type="http://schemas.openxmlformats.org/officeDocument/2006/relationships/hyperlink" Target="https://tinyurl.com/4t22f4b8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teachcomputing.org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teachcomputing.org/pedagogy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ctrTitle"/>
          </p:nvPr>
        </p:nvSpPr>
        <p:spPr>
          <a:xfrm>
            <a:off x="1721321" y="2202848"/>
            <a:ext cx="8041256" cy="3210879"/>
          </a:xfrm>
        </p:spPr>
        <p:txBody>
          <a:bodyPr>
            <a:noAutofit/>
          </a:bodyPr>
          <a:lstStyle/>
          <a:p>
            <a:r>
              <a:rPr lang="en-US" altLang="en-US" sz="7200" b="1" dirty="0">
                <a:solidFill>
                  <a:schemeClr val="accent5">
                    <a:lumMod val="75000"/>
                  </a:schemeClr>
                </a:solidFill>
              </a:rPr>
              <a:t>Welcome to the course:</a:t>
            </a:r>
            <a:br>
              <a:rPr lang="en-US" altLang="en-US" sz="7200" b="1" dirty="0">
                <a:solidFill>
                  <a:schemeClr val="accent5">
                    <a:lumMod val="75000"/>
                  </a:schemeClr>
                </a:solidFill>
              </a:rPr>
            </a:br>
            <a:b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GB" sz="2800" dirty="0">
                <a:latin typeface="Calibri" panose="020F0502020204030204" pitchFamily="34" charset="0"/>
                <a:cs typeface="Arial" panose="020B0604020202020204" pitchFamily="34" charset="0"/>
              </a:rPr>
              <a:t>PGCE in Computing</a:t>
            </a:r>
            <a:b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US" altLang="en-US" sz="36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 descr="Leeds Trinity University Employees, Location, Alumni | LinkedIn">
            <a:extLst>
              <a:ext uri="{FF2B5EF4-FFF2-40B4-BE49-F238E27FC236}">
                <a16:creationId xmlns:a16="http://schemas.microsoft.com/office/drawing/2014/main" id="{FCAA8907-7AAE-F34F-5A67-161184C7B7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57951" y="0"/>
            <a:ext cx="1905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024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47011-593B-44B4-A5CF-707ED2A07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7200" b="1">
                <a:solidFill>
                  <a:schemeClr val="accent5">
                    <a:lumMod val="75000"/>
                  </a:schemeClr>
                </a:solidFill>
              </a:rPr>
              <a:t>A big welcome from Ian</a:t>
            </a:r>
            <a:endParaRPr lang="en-GB" sz="72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B8380FDA-4F0C-4489-8C64-BD72624E2F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390736" cy="4351338"/>
          </a:xfrm>
        </p:spPr>
        <p:txBody>
          <a:bodyPr>
            <a:normAutofit lnSpcReduction="10000"/>
          </a:bodyPr>
          <a:lstStyle/>
          <a:p>
            <a:r>
              <a:rPr lang="en-GB" dirty="0"/>
              <a:t>Ian Needham Senior Lecturer in Education and course leader for the Computing PGCE</a:t>
            </a:r>
          </a:p>
          <a:p>
            <a:r>
              <a:rPr lang="en-GB" dirty="0"/>
              <a:t>I am really looking forward to meeting you all in person and helping you to become outstanding teachers.</a:t>
            </a:r>
          </a:p>
          <a:p>
            <a:r>
              <a:rPr lang="en-GB" dirty="0"/>
              <a:t>I have included some information which will hopefully help but please do contact me if you have further questions. </a:t>
            </a:r>
          </a:p>
          <a:p>
            <a:r>
              <a:rPr lang="en-GB" dirty="0"/>
              <a:t>Why not get a cup of tea and look at these slides. </a:t>
            </a:r>
          </a:p>
        </p:txBody>
      </p:sp>
      <p:sp>
        <p:nvSpPr>
          <p:cNvPr id="18" name="AutoShape 2" descr="Ginger spiced crunch biscuits">
            <a:extLst>
              <a:ext uri="{FF2B5EF4-FFF2-40B4-BE49-F238E27FC236}">
                <a16:creationId xmlns:a16="http://schemas.microsoft.com/office/drawing/2014/main" id="{B23EDF4B-0D90-478B-8AAC-483132AB00C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4" name="Picture 3" descr="A person in a suit with his arms crossed&#10;&#10;AI-generated content may be incorrect.">
            <a:extLst>
              <a:ext uri="{FF2B5EF4-FFF2-40B4-BE49-F238E27FC236}">
                <a16:creationId xmlns:a16="http://schemas.microsoft.com/office/drawing/2014/main" id="{EDEEB699-F223-2213-1199-89C50787A8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0944" y="1669906"/>
            <a:ext cx="2761673" cy="4142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798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4BF1E-4B35-4C4F-AB34-CA1C498D6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7200" b="1" dirty="0">
                <a:solidFill>
                  <a:schemeClr val="accent5">
                    <a:lumMod val="75000"/>
                  </a:schemeClr>
                </a:solidFill>
              </a:rPr>
              <a:t>A very challenging but rewarding year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BB6A90-039C-46A7-9D9E-59460DDA29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 am really excited about next year and I am sure you are. </a:t>
            </a:r>
          </a:p>
          <a:p>
            <a:r>
              <a:rPr lang="en-GB" dirty="0"/>
              <a:t>We need to be really prepared for the start in September. </a:t>
            </a:r>
          </a:p>
          <a:p>
            <a:r>
              <a:rPr lang="en-GB" dirty="0"/>
              <a:t>It will help enormously if you are ahead of the game. </a:t>
            </a:r>
          </a:p>
          <a:p>
            <a:r>
              <a:rPr lang="en-GB" dirty="0"/>
              <a:t>The main focus of the SKAP (Subject Knowledge Advanced Pedagogy) element of the course is to show you how to teach the subject and not to teach the content.</a:t>
            </a:r>
          </a:p>
          <a:p>
            <a:r>
              <a:rPr lang="en-GB" dirty="0"/>
              <a:t>For this reason you need to be up to speed with as much of the content as you can be. </a:t>
            </a:r>
          </a:p>
          <a:p>
            <a:r>
              <a:rPr lang="en-GB" dirty="0"/>
              <a:t>Here are some things which will help. </a:t>
            </a:r>
          </a:p>
        </p:txBody>
      </p:sp>
    </p:spTree>
    <p:extLst>
      <p:ext uri="{BB962C8B-B14F-4D97-AF65-F5344CB8AC3E}">
        <p14:creationId xmlns:p14="http://schemas.microsoft.com/office/powerpoint/2010/main" val="916509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ABFC664-3C2B-49C9-B6D3-C9D5827FC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984" y="319447"/>
            <a:ext cx="8977072" cy="1325563"/>
          </a:xfrm>
        </p:spPr>
        <p:txBody>
          <a:bodyPr>
            <a:normAutofit fontScale="90000"/>
          </a:bodyPr>
          <a:lstStyle/>
          <a:p>
            <a:r>
              <a:rPr lang="en-GB" sz="7200" b="1" dirty="0">
                <a:solidFill>
                  <a:schemeClr val="accent5">
                    <a:lumMod val="75000"/>
                  </a:schemeClr>
                </a:solidFill>
              </a:rPr>
              <a:t>We can roughly split up our subject into two parts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3C47EA-66FE-4ECA-802E-6D752ABBBC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Programming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229A28-60AD-4C17-BB0E-6ADF0DDF52D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Computational Thinking</a:t>
            </a:r>
          </a:p>
          <a:p>
            <a:r>
              <a:rPr lang="en-GB" dirty="0"/>
              <a:t>Problem solving</a:t>
            </a:r>
          </a:p>
          <a:p>
            <a:r>
              <a:rPr lang="en-GB" dirty="0"/>
              <a:t>KS3 – Scratch</a:t>
            </a:r>
          </a:p>
          <a:p>
            <a:r>
              <a:rPr lang="en-GB" dirty="0"/>
              <a:t>KS4 – Python</a:t>
            </a:r>
          </a:p>
          <a:p>
            <a:r>
              <a:rPr lang="en-GB" dirty="0"/>
              <a:t>KS5 – OOP / assembly / functional programming.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DB99AEA-AB12-403E-86C2-DAA91BB635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/>
              <a:t>Computer Science Theory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68FBF35-8412-4124-A9DF-035E92B6D15C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Systems Architecture</a:t>
            </a:r>
          </a:p>
          <a:p>
            <a:r>
              <a:rPr lang="en-GB" dirty="0"/>
              <a:t>Networking</a:t>
            </a:r>
          </a:p>
          <a:p>
            <a:r>
              <a:rPr lang="en-GB" dirty="0"/>
              <a:t>Cyber Security</a:t>
            </a:r>
          </a:p>
          <a:p>
            <a:r>
              <a:rPr lang="en-GB" dirty="0"/>
              <a:t>Systems software </a:t>
            </a:r>
            <a:r>
              <a:rPr lang="en-GB"/>
              <a:t>&amp; language </a:t>
            </a:r>
            <a:r>
              <a:rPr lang="en-GB" dirty="0"/>
              <a:t>translators</a:t>
            </a:r>
          </a:p>
          <a:p>
            <a:r>
              <a:rPr lang="en-GB" dirty="0"/>
              <a:t>Logic gates</a:t>
            </a:r>
          </a:p>
          <a:p>
            <a:r>
              <a:rPr lang="en-GB" dirty="0"/>
              <a:t>The impact of computer Science on society.</a:t>
            </a:r>
          </a:p>
        </p:txBody>
      </p:sp>
    </p:spTree>
    <p:extLst>
      <p:ext uri="{BB962C8B-B14F-4D97-AF65-F5344CB8AC3E}">
        <p14:creationId xmlns:p14="http://schemas.microsoft.com/office/powerpoint/2010/main" val="1384847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2288F-E380-4A9C-B4D7-A029934E0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593" y="207992"/>
            <a:ext cx="10515600" cy="946090"/>
          </a:xfrm>
        </p:spPr>
        <p:txBody>
          <a:bodyPr>
            <a:normAutofit fontScale="90000"/>
          </a:bodyPr>
          <a:lstStyle/>
          <a:p>
            <a:r>
              <a:rPr lang="en-GB" sz="6500" b="1">
                <a:solidFill>
                  <a:schemeClr val="accent5">
                    <a:lumMod val="75000"/>
                  </a:schemeClr>
                </a:solidFill>
              </a:rPr>
              <a:t>Activities to have a go at</a:t>
            </a:r>
            <a:endParaRPr lang="en-GB" sz="65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BBC1B-6C27-4D29-8BD1-66EC9DB803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29"/>
            <a:ext cx="10755702" cy="5043953"/>
          </a:xfrm>
        </p:spPr>
        <p:txBody>
          <a:bodyPr>
            <a:normAutofit/>
          </a:bodyPr>
          <a:lstStyle/>
          <a:p>
            <a:r>
              <a:rPr lang="en-GB" sz="3600" dirty="0"/>
              <a:t>Programming</a:t>
            </a:r>
          </a:p>
          <a:p>
            <a:pPr lvl="1"/>
            <a:r>
              <a:rPr lang="en-GB" sz="3200" dirty="0"/>
              <a:t>You will need to understand the basics of sequencing, selection, iteration and variables.</a:t>
            </a:r>
          </a:p>
          <a:p>
            <a:pPr lvl="1"/>
            <a:r>
              <a:rPr lang="en-GB" sz="3200" dirty="0"/>
              <a:t>Learn Python – lots of online resources such as  </a:t>
            </a:r>
            <a:r>
              <a:rPr lang="en-GB" sz="3200" dirty="0">
                <a:hlinkClick r:id="rId2"/>
              </a:rPr>
              <a:t>https://www.learnpython.org/</a:t>
            </a:r>
            <a:r>
              <a:rPr lang="en-GB" sz="3200" dirty="0"/>
              <a:t>   and  </a:t>
            </a:r>
            <a:r>
              <a:rPr lang="en-GB" sz="3200" dirty="0">
                <a:hlinkClick r:id="rId3"/>
              </a:rPr>
              <a:t>https://www.w3schools.com/python/</a:t>
            </a:r>
            <a:r>
              <a:rPr lang="en-GB" sz="3200" dirty="0"/>
              <a:t> </a:t>
            </a:r>
          </a:p>
          <a:p>
            <a:pPr lvl="1"/>
            <a:r>
              <a:rPr lang="en-GB" sz="3200" dirty="0"/>
              <a:t>You will need to have a grip of all the content at KS4. </a:t>
            </a:r>
          </a:p>
        </p:txBody>
      </p:sp>
    </p:spTree>
    <p:extLst>
      <p:ext uri="{BB962C8B-B14F-4D97-AF65-F5344CB8AC3E}">
        <p14:creationId xmlns:p14="http://schemas.microsoft.com/office/powerpoint/2010/main" val="3212005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2288F-E380-4A9C-B4D7-A029934E0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593" y="207992"/>
            <a:ext cx="10515600" cy="946090"/>
          </a:xfrm>
        </p:spPr>
        <p:txBody>
          <a:bodyPr>
            <a:normAutofit fontScale="90000"/>
          </a:bodyPr>
          <a:lstStyle/>
          <a:p>
            <a:r>
              <a:rPr lang="en-GB" sz="6500" b="1" dirty="0">
                <a:solidFill>
                  <a:schemeClr val="accent5">
                    <a:lumMod val="75000"/>
                  </a:schemeClr>
                </a:solidFill>
              </a:rPr>
              <a:t>GCSE Programming skills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966B56-D9D9-4233-93AF-EFEF83DAB6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141" y="1443110"/>
            <a:ext cx="6110603" cy="324965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A9F78F9-8EC5-4444-BBDE-7805519161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5961" y="1443110"/>
            <a:ext cx="5206898" cy="5206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382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2288F-E380-4A9C-B4D7-A029934E0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593" y="207992"/>
            <a:ext cx="10515600" cy="946090"/>
          </a:xfrm>
        </p:spPr>
        <p:txBody>
          <a:bodyPr>
            <a:normAutofit fontScale="90000"/>
          </a:bodyPr>
          <a:lstStyle/>
          <a:p>
            <a:r>
              <a:rPr lang="en-GB" sz="6500" b="1" dirty="0">
                <a:solidFill>
                  <a:schemeClr val="accent5">
                    <a:lumMod val="75000"/>
                  </a:schemeClr>
                </a:solidFill>
              </a:rPr>
              <a:t>Activities to have a go 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BBC1B-6C27-4D29-8BD1-66EC9DB803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0"/>
            <a:ext cx="10515600" cy="5396677"/>
          </a:xfrm>
        </p:spPr>
        <p:txBody>
          <a:bodyPr>
            <a:normAutofit/>
          </a:bodyPr>
          <a:lstStyle/>
          <a:p>
            <a:r>
              <a:rPr lang="en-GB" sz="3600" dirty="0"/>
              <a:t>Curriculum content</a:t>
            </a:r>
          </a:p>
          <a:p>
            <a:pPr lvl="1"/>
            <a:r>
              <a:rPr lang="en-GB" sz="3200" dirty="0">
                <a:hlinkClick r:id="rId2"/>
              </a:rPr>
              <a:t>https://www.bbc.co.uk/bitesize/subjects/zvc9q6f</a:t>
            </a:r>
            <a:r>
              <a:rPr lang="en-GB" sz="3200" dirty="0"/>
              <a:t> </a:t>
            </a:r>
          </a:p>
          <a:p>
            <a:pPr lvl="1"/>
            <a:r>
              <a:rPr lang="en-GB" sz="3200" dirty="0">
                <a:hlinkClick r:id="rId3"/>
              </a:rPr>
              <a:t>https://www.bbc.co.uk/bitesize/examspecs/zmtchbk</a:t>
            </a:r>
            <a:r>
              <a:rPr lang="en-GB" sz="3200" dirty="0"/>
              <a:t> </a:t>
            </a:r>
          </a:p>
          <a:p>
            <a:pPr lvl="1"/>
            <a:r>
              <a:rPr lang="en-GB" sz="3200" dirty="0"/>
              <a:t>Watch the craig n Dave videos on you tube  </a:t>
            </a:r>
            <a:r>
              <a:rPr lang="en-GB" sz="3200" dirty="0">
                <a:hlinkClick r:id="rId4"/>
              </a:rPr>
              <a:t>https://tinyurl.com/4t22f4b8</a:t>
            </a:r>
            <a:endParaRPr lang="en-GB" sz="3200" dirty="0"/>
          </a:p>
          <a:p>
            <a:r>
              <a:rPr lang="en-GB" sz="3600" dirty="0"/>
              <a:t>GCSE &amp; A level exam board (OCR) – complete </a:t>
            </a:r>
            <a:r>
              <a:rPr lang="en-GB" sz="3600"/>
              <a:t>an exam paper</a:t>
            </a:r>
            <a:endParaRPr lang="en-GB" sz="3600" dirty="0"/>
          </a:p>
          <a:p>
            <a:pPr lvl="1"/>
            <a:r>
              <a:rPr lang="en-GB" sz="3200" dirty="0">
                <a:hlinkClick r:id="rId5"/>
              </a:rPr>
              <a:t>https://www.ocr.org.uk/subjects/computing/</a:t>
            </a:r>
            <a:r>
              <a:rPr lang="en-GB" sz="3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03790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303776F-DFA9-4F27-BA00-31BE0FD9AE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9154" y="3959265"/>
            <a:ext cx="5152845" cy="289706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A0B2D5-027A-4E6C-96E6-A78F2EE37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6500" b="1" dirty="0">
                <a:solidFill>
                  <a:schemeClr val="accent5">
                    <a:lumMod val="75000"/>
                  </a:schemeClr>
                </a:solidFill>
              </a:rPr>
              <a:t>NCCE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218388-E375-40C9-95C9-339FFA5DD8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358223" cy="2729122"/>
          </a:xfrm>
        </p:spPr>
        <p:txBody>
          <a:bodyPr>
            <a:normAutofit lnSpcReduction="10000"/>
          </a:bodyPr>
          <a:lstStyle/>
          <a:p>
            <a:r>
              <a:rPr lang="en-GB" dirty="0"/>
              <a:t>National Centre for Computing Excellence</a:t>
            </a:r>
          </a:p>
          <a:p>
            <a:r>
              <a:rPr lang="en-GB" dirty="0"/>
              <a:t>Government funded program of resources and courses</a:t>
            </a:r>
          </a:p>
          <a:p>
            <a:r>
              <a:rPr lang="en-GB" dirty="0">
                <a:hlinkClick r:id="rId3"/>
              </a:rPr>
              <a:t>You can register for free courses as part of the </a:t>
            </a:r>
            <a:r>
              <a:rPr lang="en-GB" dirty="0"/>
              <a:t>Computer Science Accelerator program </a:t>
            </a:r>
            <a:r>
              <a:rPr lang="en-GB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–</a:t>
            </a:r>
            <a:r>
              <a:rPr lang="en-GB" dirty="0"/>
              <a:t> when completing the registration put down the univers</a:t>
            </a:r>
            <a:r>
              <a:rPr lang="en-GB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</a:t>
            </a:r>
            <a:r>
              <a:rPr lang="en-GB" dirty="0"/>
              <a:t>ty instead of the school </a:t>
            </a:r>
            <a:endParaRPr lang="en-GB" dirty="0"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GB" dirty="0">
                <a:hlinkClick r:id="rId3"/>
              </a:rPr>
              <a:t>https://teachcomputing.org/</a:t>
            </a:r>
            <a:r>
              <a:rPr lang="en-GB" dirty="0"/>
              <a:t>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37098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355E2-D0CF-4166-893A-711ADB139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Other pre course reading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08BF72-2C5A-4808-B31B-BE9CC1DCE9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hlinkClick r:id="rId2"/>
              </a:rPr>
              <a:t>Pedagogy (teachcomputing.org)</a:t>
            </a:r>
            <a:r>
              <a:rPr lang="en-GB" dirty="0"/>
              <a:t>  - a series of Computer Science specific research papers on how to teach our subject.</a:t>
            </a:r>
          </a:p>
          <a:p>
            <a:r>
              <a:rPr lang="en-GB" dirty="0"/>
              <a:t>How to Teach Computer Science: Parable, practice and pedagogy  Alan J Harrison</a:t>
            </a:r>
          </a:p>
          <a:p>
            <a:r>
              <a:rPr lang="en-GB" dirty="0"/>
              <a:t>Teaching Computing in Secondary Schools: A Practical Handbook – William Lau</a:t>
            </a:r>
          </a:p>
        </p:txBody>
      </p:sp>
      <p:pic>
        <p:nvPicPr>
          <p:cNvPr id="4" name="Picture 4" descr="COMING SOON… – How to Teach Computer Science">
            <a:extLst>
              <a:ext uri="{FF2B5EF4-FFF2-40B4-BE49-F238E27FC236}">
                <a16:creationId xmlns:a16="http://schemas.microsoft.com/office/drawing/2014/main" id="{DBD754D4-86C8-45BA-8076-D0AC6F3279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1" y="4001294"/>
            <a:ext cx="2838450" cy="261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910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11C4B-B190-465A-BD63-AE4A619D5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575" y="979487"/>
            <a:ext cx="8530087" cy="1670709"/>
          </a:xfrm>
        </p:spPr>
        <p:txBody>
          <a:bodyPr>
            <a:normAutofit fontScale="90000"/>
          </a:bodyPr>
          <a:lstStyle/>
          <a:p>
            <a:r>
              <a:rPr lang="en-GB" sz="6500" b="1" dirty="0">
                <a:solidFill>
                  <a:schemeClr val="accent5">
                    <a:lumMod val="75000"/>
                  </a:schemeClr>
                </a:solidFill>
              </a:rPr>
              <a:t>Any more questions?</a:t>
            </a:r>
            <a:br>
              <a:rPr lang="en-GB" sz="6500" b="1" dirty="0">
                <a:solidFill>
                  <a:schemeClr val="accent5">
                    <a:lumMod val="75000"/>
                  </a:schemeClr>
                </a:solidFill>
              </a:rPr>
            </a:br>
            <a:br>
              <a:rPr lang="en-GB" sz="6500" b="1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GB" sz="6500" b="1" dirty="0">
                <a:solidFill>
                  <a:schemeClr val="accent5">
                    <a:lumMod val="75000"/>
                  </a:schemeClr>
                </a:solidFill>
              </a:rPr>
              <a:t>Just get in touch.</a:t>
            </a:r>
          </a:p>
        </p:txBody>
      </p:sp>
      <p:sp>
        <p:nvSpPr>
          <p:cNvPr id="4" name="AutoShape 2" descr="Any questions Royalty Free Vector Image - VectorStock">
            <a:extLst>
              <a:ext uri="{FF2B5EF4-FFF2-40B4-BE49-F238E27FC236}">
                <a16:creationId xmlns:a16="http://schemas.microsoft.com/office/drawing/2014/main" id="{972957AD-AC21-46F4-B342-BBD27BE98C2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6EC4A8-661C-4070-9025-30DE9A8A80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9363"/>
          <a:stretch/>
        </p:blipFill>
        <p:spPr>
          <a:xfrm>
            <a:off x="6001109" y="2285968"/>
            <a:ext cx="3757103" cy="39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696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530A18-2CE6-470E-AFCC-4C39880DD8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6500" b="1" dirty="0">
                <a:solidFill>
                  <a:schemeClr val="accent5">
                    <a:lumMod val="75000"/>
                  </a:schemeClr>
                </a:solidFill>
              </a:rPr>
              <a:t>Good luck with the pre work and have a good rest.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5C0D97-62E4-4850-B8E4-A8F4487BBD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I look forward to seeing you all in September, please get in touch if you have any questions or need any help at all. </a:t>
            </a:r>
          </a:p>
        </p:txBody>
      </p:sp>
    </p:spTree>
    <p:extLst>
      <p:ext uri="{BB962C8B-B14F-4D97-AF65-F5344CB8AC3E}">
        <p14:creationId xmlns:p14="http://schemas.microsoft.com/office/powerpoint/2010/main" val="2324454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GUID" val="7a105a28-daa7-4506-adb4-2aa6ba6fd94c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lank Presentation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andara">
      <a:majorFont>
        <a:latin typeface="Candara" panose="020E0502030303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ndara" panose="020E0502030303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pVersion xmlns="00c64ecc-abb4-4280-8ac5-2de579730d77" xsi:nil="true"/>
    <Owner xmlns="00c64ecc-abb4-4280-8ac5-2de579730d77">
      <UserInfo>
        <DisplayName/>
        <AccountId xsi:nil="true"/>
        <AccountType/>
      </UserInfo>
    </Owner>
    <Students xmlns="00c64ecc-abb4-4280-8ac5-2de579730d77">
      <UserInfo>
        <DisplayName/>
        <AccountId xsi:nil="true"/>
        <AccountType/>
      </UserInfo>
    </Students>
    <NotebookType xmlns="00c64ecc-abb4-4280-8ac5-2de579730d77" xsi:nil="true"/>
    <Student_Groups xmlns="00c64ecc-abb4-4280-8ac5-2de579730d77">
      <UserInfo>
        <DisplayName/>
        <AccountId xsi:nil="true"/>
        <AccountType/>
      </UserInfo>
    </Student_Groups>
    <Self_Registration_Enabled xmlns="00c64ecc-abb4-4280-8ac5-2de579730d77" xsi:nil="true"/>
    <Has_Teacher_Only_SectionGroup xmlns="00c64ecc-abb4-4280-8ac5-2de579730d77" xsi:nil="true"/>
    <CultureName xmlns="00c64ecc-abb4-4280-8ac5-2de579730d77" xsi:nil="true"/>
    <Invited_Teachers xmlns="00c64ecc-abb4-4280-8ac5-2de579730d77" xsi:nil="true"/>
    <Invited_Students xmlns="00c64ecc-abb4-4280-8ac5-2de579730d77" xsi:nil="true"/>
    <FolderType xmlns="00c64ecc-abb4-4280-8ac5-2de579730d77" xsi:nil="true"/>
    <Teachers xmlns="00c64ecc-abb4-4280-8ac5-2de579730d77">
      <UserInfo>
        <DisplayName/>
        <AccountId xsi:nil="true"/>
        <AccountType/>
      </UserInfo>
    </Teachers>
    <DefaultSectionNames xmlns="00c64ecc-abb4-4280-8ac5-2de579730d77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45C9E92CAC4BA45BC38132BCB4ABD9E" ma:contentTypeVersion="24" ma:contentTypeDescription="Create a new document." ma:contentTypeScope="" ma:versionID="57a4c2b2c424160cc0bcd84c070ad1e3">
  <xsd:schema xmlns:xsd="http://www.w3.org/2001/XMLSchema" xmlns:xs="http://www.w3.org/2001/XMLSchema" xmlns:p="http://schemas.microsoft.com/office/2006/metadata/properties" xmlns:ns3="0d216d61-6c48-409e-b48a-44b84f789dfe" xmlns:ns4="00c64ecc-abb4-4280-8ac5-2de579730d77" targetNamespace="http://schemas.microsoft.com/office/2006/metadata/properties" ma:root="true" ma:fieldsID="099391dc5a963a2b9c0e43909ddbc018" ns3:_="" ns4:_="">
    <xsd:import namespace="0d216d61-6c48-409e-b48a-44b84f789dfe"/>
    <xsd:import namespace="00c64ecc-abb4-4280-8ac5-2de579730d77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NotebookType" minOccurs="0"/>
                <xsd:element ref="ns4:FolderType" minOccurs="0"/>
                <xsd:element ref="ns4:Owner" minOccurs="0"/>
                <xsd:element ref="ns4:DefaultSectionNames" minOccurs="0"/>
                <xsd:element ref="ns4:CultureName" minOccurs="0"/>
                <xsd:element ref="ns4:AppVersion" minOccurs="0"/>
                <xsd:element ref="ns4:Teachers" minOccurs="0"/>
                <xsd:element ref="ns4:Students" minOccurs="0"/>
                <xsd:element ref="ns4:Student_Groups" minOccurs="0"/>
                <xsd:element ref="ns4:Invited_Teachers" minOccurs="0"/>
                <xsd:element ref="ns4:Invited_Students" minOccurs="0"/>
                <xsd:element ref="ns4:Self_Registration_Enabled" minOccurs="0"/>
                <xsd:element ref="ns4:Has_Teacher_Only_SectionGroup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Location" minOccurs="0"/>
                <xsd:element ref="ns4:MediaServiceEventHashCode" minOccurs="0"/>
                <xsd:element ref="ns4:MediaServiceGeneration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216d61-6c48-409e-b48a-44b84f789df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0c64ecc-abb4-4280-8ac5-2de579730d77" elementFormDefault="qualified">
    <xsd:import namespace="http://schemas.microsoft.com/office/2006/documentManagement/types"/>
    <xsd:import namespace="http://schemas.microsoft.com/office/infopath/2007/PartnerControls"/>
    <xsd:element name="NotebookType" ma:index="11" nillable="true" ma:displayName="Notebook Type" ma:internalName="NotebookType">
      <xsd:simpleType>
        <xsd:restriction base="dms:Text"/>
      </xsd:simpleType>
    </xsd:element>
    <xsd:element name="FolderType" ma:index="12" nillable="true" ma:displayName="Folder Type" ma:internalName="FolderType">
      <xsd:simpleType>
        <xsd:restriction base="dms:Text"/>
      </xsd:simpleType>
    </xsd:element>
    <xsd:element name="Owner" ma:index="13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4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CultureName" ma:index="15" nillable="true" ma:displayName="Culture Name" ma:internalName="CultureName">
      <xsd:simpleType>
        <xsd:restriction base="dms:Text"/>
      </xsd:simpleType>
    </xsd:element>
    <xsd:element name="AppVersion" ma:index="16" nillable="true" ma:displayName="App Version" ma:internalName="AppVersion">
      <xsd:simpleType>
        <xsd:restriction base="dms:Text"/>
      </xsd:simpleType>
    </xsd:element>
    <xsd:element name="Teachers" ma:index="17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8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9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20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21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2" nillable="true" ma:displayName="Self_Registration_Enabled" ma:internalName="Self_Registration_Enabled">
      <xsd:simpleType>
        <xsd:restriction base="dms:Boolean"/>
      </xsd:simpleType>
    </xsd:element>
    <xsd:element name="Has_Teacher_Only_SectionGroup" ma:index="23" nillable="true" ma:displayName="Has Teacher Only SectionGroup" ma:internalName="Has_Teacher_Only_SectionGroup">
      <xsd:simpleType>
        <xsd:restriction base="dms:Boolean"/>
      </xsd:simpleType>
    </xsd:element>
    <xsd:element name="MediaServiceMetadata" ma:index="24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25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26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2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2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9" nillable="true" ma:displayName="MediaServiceLocation" ma:internalName="MediaServiceLocation" ma:readOnly="true">
      <xsd:simpleType>
        <xsd:restriction base="dms:Text"/>
      </xsd:simpleType>
    </xsd:element>
    <xsd:element name="MediaServiceEventHashCode" ma:index="3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31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798AAC1-3371-4D5B-8EF2-77A6FA4ACAF4}">
  <ds:schemaRefs>
    <ds:schemaRef ds:uri="00c64ecc-abb4-4280-8ac5-2de579730d77"/>
    <ds:schemaRef ds:uri="http://purl.org/dc/terms/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0d216d61-6c48-409e-b48a-44b84f789dfe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55391199-64E4-4F1C-A425-8B7BD6CA7E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d216d61-6c48-409e-b48a-44b84f789dfe"/>
    <ds:schemaRef ds:uri="00c64ecc-abb4-4280-8ac5-2de579730d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7C3ED14-24A9-4831-AC9B-086CCE5B35C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1664</TotalTime>
  <Words>536</Words>
  <Application>Microsoft Office PowerPoint</Application>
  <PresentationFormat>Widescreen</PresentationFormat>
  <Paragraphs>52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Candara</vt:lpstr>
      <vt:lpstr>Office Theme</vt:lpstr>
      <vt:lpstr>Blank Presentation</vt:lpstr>
      <vt:lpstr>1_Office Theme</vt:lpstr>
      <vt:lpstr>Welcome to the course:  PGCE in Computing </vt:lpstr>
      <vt:lpstr>A big welcome from Ian</vt:lpstr>
      <vt:lpstr>A very challenging but rewarding year</vt:lpstr>
      <vt:lpstr>We can roughly split up our subject into two parts</vt:lpstr>
      <vt:lpstr>Activities to have a go at</vt:lpstr>
      <vt:lpstr>GCSE Programming skills</vt:lpstr>
      <vt:lpstr>Activities to have a go at</vt:lpstr>
      <vt:lpstr>NCCE </vt:lpstr>
      <vt:lpstr>Other pre course reading </vt:lpstr>
      <vt:lpstr>Any more questions?  Just get in touch.</vt:lpstr>
      <vt:lpstr>Good luck with the pre work and have a good rest.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 19-20:  How do teachers manage cognitive load over a sequence ? Vocabulary and building knowledge over time. How might we teach Boolean logic and logic gates.</dc:title>
  <dc:creator>I Needham</dc:creator>
  <cp:lastModifiedBy>Ian Needham</cp:lastModifiedBy>
  <cp:revision>180</cp:revision>
  <dcterms:created xsi:type="dcterms:W3CDTF">2021-01-17T15:22:23Z</dcterms:created>
  <dcterms:modified xsi:type="dcterms:W3CDTF">2026-06-29T09:52:57Z</dcterms:modified>
</cp:coreProperties>
</file>